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59" r:id="rId5"/>
    <p:sldId id="257" r:id="rId6"/>
    <p:sldId id="263" r:id="rId7"/>
    <p:sldId id="264" r:id="rId8"/>
    <p:sldId id="265" r:id="rId9"/>
    <p:sldId id="266" r:id="rId10"/>
    <p:sldId id="267" r:id="rId11"/>
    <p:sldId id="273" r:id="rId12"/>
    <p:sldId id="272" r:id="rId13"/>
    <p:sldId id="271" r:id="rId14"/>
    <p:sldId id="270" r:id="rId15"/>
    <p:sldId id="277" r:id="rId16"/>
    <p:sldId id="276" r:id="rId17"/>
    <p:sldId id="275" r:id="rId18"/>
    <p:sldId id="281" r:id="rId19"/>
    <p:sldId id="280" r:id="rId20"/>
    <p:sldId id="279" r:id="rId21"/>
    <p:sldId id="278" r:id="rId22"/>
    <p:sldId id="268" r:id="rId23"/>
    <p:sldId id="283" r:id="rId24"/>
    <p:sldId id="282" r:id="rId25"/>
    <p:sldId id="284" r:id="rId26"/>
    <p:sldId id="286" r:id="rId27"/>
    <p:sldId id="285" r:id="rId28"/>
    <p:sldId id="289" r:id="rId29"/>
    <p:sldId id="290" r:id="rId30"/>
    <p:sldId id="291" r:id="rId31"/>
    <p:sldId id="292" r:id="rId32"/>
    <p:sldId id="293" r:id="rId33"/>
    <p:sldId id="295" r:id="rId3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4EF2AF3B-A460-440C-AB74-ABBAA0E75A6B}">
          <p14:sldIdLst>
            <p14:sldId id="256"/>
            <p14:sldId id="261"/>
            <p14:sldId id="260"/>
            <p14:sldId id="259"/>
            <p14:sldId id="257"/>
            <p14:sldId id="263"/>
            <p14:sldId id="264"/>
            <p14:sldId id="265"/>
            <p14:sldId id="266"/>
            <p14:sldId id="267"/>
            <p14:sldId id="273"/>
            <p14:sldId id="272"/>
            <p14:sldId id="271"/>
            <p14:sldId id="270"/>
            <p14:sldId id="277"/>
            <p14:sldId id="276"/>
            <p14:sldId id="275"/>
            <p14:sldId id="281"/>
            <p14:sldId id="280"/>
            <p14:sldId id="279"/>
            <p14:sldId id="278"/>
            <p14:sldId id="268"/>
            <p14:sldId id="283"/>
            <p14:sldId id="282"/>
            <p14:sldId id="284"/>
            <p14:sldId id="286"/>
            <p14:sldId id="285"/>
          </p14:sldIdLst>
        </p14:section>
        <p14:section name="Sección sin título" id="{66C3B36A-DF2E-4B4F-BDFB-CCE14C39A7D3}">
          <p14:sldIdLst>
            <p14:sldId id="289"/>
            <p14:sldId id="290"/>
            <p14:sldId id="291"/>
            <p14:sldId id="292"/>
            <p14:sldId id="293"/>
            <p14:sldId id="29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1" d="100"/>
          <a:sy n="51" d="100"/>
        </p:scale>
        <p:origin x="41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CC8645-13F7-4ABD-895A-48885CA5B3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6E32295-CD10-41D2-8885-6B28723602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D52EE5B-42AB-493D-ABED-3A4493553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DA38AF5-7C1E-47DE-BA27-0B3D7C550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980B7F-EDC7-455D-8BD5-74FCC2429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5161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821BC9-DFD6-4796-9C53-E82A49737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12CE93-AF2A-4410-9CF0-0C12B89D7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35ACF8-02C9-408B-950B-E52B4C592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F4E9709-D73C-4469-AC4C-837747330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FEACC12-0ADE-4599-ADA0-6C416338F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631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0895A7-C16B-4C7C-9EEF-027DDFB14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1965CAE-91A5-4E0A-894B-B37DB773E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0045310-658E-429D-ADAB-D5F1C6A6D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1DCEBC-2023-40A5-B66C-D27081C64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C59CDB-03A1-4FEF-A36D-95E4FCE5D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46328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499F9C-2CA6-48E5-A297-3801EDAEF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B051CC-349E-45B3-AFF4-DDDD5E05B2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7CADD3B-D06D-4271-854A-3CBB2C70A0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AFCFCC8-0259-4C2D-A68F-C7DEF6082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13743DF-E351-4A58-91C8-F09A3482B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84CAC4E-7ABB-418C-98B3-655AB066A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2628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B659A3-C3F2-4E7F-839C-953707C1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CB11DA8-B5B8-47D9-9AAA-5CA33C6D68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49258C3-8D25-48B1-94AB-43C56FAB56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F5F22FF-2360-48CE-BFE6-01C5899EA8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9B73A79-F076-4E67-A42B-839BF8C122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06F8EE9-6CFB-43A7-A375-72696DE78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2BE3634-31F9-4FA0-8E6C-B3BB0E56D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3F7E268-A4E3-43EB-8800-2D36EE99A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27688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BA7AE8-EC4B-4876-BD4F-B91C80F27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1F3F6E8-2184-4A8E-B3CB-7772E39B3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36A7E75-7A48-4BBF-A36B-2A6C1F841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DD0FE16-3981-492F-A1DC-9D11AA7E8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54156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5DD6433-1E84-40FE-980A-29BDC2576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B317EF0-4FF7-4110-8ED3-D082CFF2C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2DEA9FC-24CD-415C-ABE2-5F6410913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76396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E8AB23-761C-4992-95F4-204E8AB4D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344EBE-5CF8-4AE6-B857-CB4998F10C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FFF7F1C-BF2F-4D80-9449-AB038B494E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FEB9A21-1A15-400B-BA80-E06D725F5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E62664B-712E-4851-8E3D-BD00B5CDE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5D3021B-4613-4042-BFE5-A65FBC6A4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22247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5EC801-3030-4964-A368-F10F78EA4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34CE192-6198-4D34-8F92-AA4786D9AE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B4C010-3D5C-4BEF-B5B6-A63F1DE528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5AC0492-57ED-4A59-BD0C-75655616B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74A7BA-2039-45E1-9EBA-5BCBC11D0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B610ECA-18E0-41BE-B6F1-D1A60A667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22217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D3E440-D4AD-4EDD-BE5E-7343A105A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FF397C7-E282-49B2-BFC7-EBCC7B616F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934486-F2BD-4B45-B2F1-7921C63DD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611B245-576D-4AB3-8C9A-B90D5F700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CF5D2E0-CB2B-480B-BCBB-CF9869104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5947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9E65789-FA46-41BF-B86B-4F9B915A95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AB5331B-C3E6-49EB-A318-3449B7D66D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FB8A84-E0B0-482E-98E4-E480E31B3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F2496E-56FB-4DF8-B167-D30E3C4C1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A4753A-47DA-402A-B650-40B1FE18C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53141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B1A22E4-98A5-49A0-B258-63A4378E2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16F7960-090C-48B3-BC7E-3E799F89F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3BA8A59-186C-4EAB-BAE8-FC3998A209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0B59B-30F4-4ED6-8F9C-15B255E2F18F}" type="datetimeFigureOut">
              <a:rPr lang="es-CO" smtClean="0"/>
              <a:t>25/02/2021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0C1F6D-69E3-4563-B698-F5213C2C82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3ACF9BB-F60B-427E-9301-1230CCF38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40412-8A0B-449C-BC4E-12A97547CB5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44789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8942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59243" y="1425146"/>
            <a:ext cx="8773298" cy="4341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O" sz="3600" b="1" dirty="0">
                <a:solidFill>
                  <a:schemeClr val="tx2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INSTITUCIÓN EDUCATIVA COLEGIO GONZALO RIVERA LAGUADO </a:t>
            </a:r>
          </a:p>
          <a:p>
            <a:pPr algn="ctr">
              <a:spcAft>
                <a:spcPts val="0"/>
              </a:spcAft>
            </a:pPr>
            <a:r>
              <a:rPr lang="es-CO" sz="3600" b="1" dirty="0">
                <a:solidFill>
                  <a:schemeClr val="tx2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CO" sz="3600" dirty="0">
              <a:solidFill>
                <a:schemeClr val="tx2"/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CO" sz="3600" i="1" dirty="0">
                <a:solidFill>
                  <a:schemeClr val="tx2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RENDICIÓN DE CUENTAS</a:t>
            </a:r>
          </a:p>
          <a:p>
            <a:pPr algn="ctr">
              <a:spcAft>
                <a:spcPts val="0"/>
              </a:spcAft>
            </a:pPr>
            <a:r>
              <a:rPr lang="es-CO" sz="3600" i="1" dirty="0">
                <a:solidFill>
                  <a:schemeClr val="tx2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COMPONENTE FINANCIERO</a:t>
            </a:r>
          </a:p>
          <a:p>
            <a:pPr algn="ctr">
              <a:spcAft>
                <a:spcPts val="0"/>
              </a:spcAft>
            </a:pPr>
            <a:r>
              <a:rPr lang="es-CO" sz="3600" i="1" dirty="0">
                <a:solidFill>
                  <a:schemeClr val="tx2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PERIODO 2020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820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8942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823784" y="1168358"/>
            <a:ext cx="10263455" cy="4355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tx2"/>
                </a:solidFill>
                <a:latin typeface="Arial Black" panose="020B0A04020102020204" pitchFamily="34" charset="0"/>
              </a:rPr>
              <a:t>QUE ES LA RENDICION DE CUENTAS</a:t>
            </a:r>
          </a:p>
          <a:p>
            <a:endParaRPr lang="es-CO" sz="1600" dirty="0">
              <a:solidFill>
                <a:schemeClr val="tx2"/>
              </a:solidFill>
              <a:latin typeface="Arial Black" panose="020B0A04020102020204" pitchFamily="34" charset="0"/>
            </a:endParaRPr>
          </a:p>
          <a:p>
            <a:r>
              <a:rPr lang="es-CO" sz="1600" dirty="0">
                <a:solidFill>
                  <a:schemeClr val="tx2"/>
                </a:solidFill>
                <a:latin typeface="Arial Black" panose="020B0A04020102020204" pitchFamily="34" charset="0"/>
              </a:rPr>
              <a:t>Es un proceso realizado al interior de la institución  para garantizar  el cumplimiento de la normativa vigente y las prácticas de buen gobierno lideradas desde el Gobierno Nacional.</a:t>
            </a:r>
          </a:p>
          <a:p>
            <a:endParaRPr lang="es-CO" sz="1600" dirty="0">
              <a:solidFill>
                <a:schemeClr val="tx2"/>
              </a:solidFill>
              <a:latin typeface="Arial Black" panose="020B0A04020102020204" pitchFamily="34" charset="0"/>
            </a:endParaRPr>
          </a:p>
          <a:p>
            <a:r>
              <a:rPr lang="es-CO" sz="1600" dirty="0">
                <a:solidFill>
                  <a:schemeClr val="tx2"/>
                </a:solidFill>
                <a:latin typeface="Arial Black" panose="020B0A04020102020204" pitchFamily="34" charset="0"/>
              </a:rPr>
              <a:t>El objetivo principal es el de informar el recaudo de los recursos y su respectiva inversión en cada uno de los programas y proyectos desarrollados al interior de la institución.</a:t>
            </a:r>
          </a:p>
          <a:p>
            <a:endParaRPr lang="es-CO" sz="1600" dirty="0">
              <a:solidFill>
                <a:schemeClr val="tx2"/>
              </a:solidFill>
              <a:latin typeface="Arial Black" panose="020B0A04020102020204" pitchFamily="34" charset="0"/>
            </a:endParaRPr>
          </a:p>
          <a:p>
            <a:r>
              <a:rPr lang="es-CO" sz="1600" dirty="0">
                <a:solidFill>
                  <a:schemeClr val="tx2"/>
                </a:solidFill>
                <a:latin typeface="Arial Black" panose="020B0A04020102020204" pitchFamily="34" charset="0"/>
              </a:rPr>
              <a:t>Esta rendición de cuentas busca informar a los integrantes de la comunidad educativa   (estudiantes, padres de familia, docentes  etc.)  Sobre el desempeño institucional y a su vez motivar su participación en cada uno de los procesos emprendidos por la entidad.</a:t>
            </a:r>
          </a:p>
          <a:p>
            <a:endParaRPr lang="es-CO" sz="1600" dirty="0">
              <a:solidFill>
                <a:schemeClr val="tx2"/>
              </a:solidFill>
              <a:latin typeface="Arial Black" panose="020B0A04020102020204" pitchFamily="34" charset="0"/>
            </a:endParaRPr>
          </a:p>
          <a:p>
            <a:r>
              <a:rPr lang="es-CO" sz="1600" dirty="0">
                <a:solidFill>
                  <a:schemeClr val="tx2"/>
                </a:solidFill>
                <a:latin typeface="Arial Black" panose="020B0A04020102020204" pitchFamily="34" charset="0"/>
              </a:rPr>
              <a:t>Los montos aquí estipulados fueron informados mediante anexo financiero emitido por el área financiera de la secretaria municipal de educación.</a:t>
            </a:r>
          </a:p>
          <a:p>
            <a:r>
              <a:rPr lang="es-CO" sz="1600" dirty="0">
                <a:solidFill>
                  <a:schemeClr val="tx2"/>
                </a:solidFill>
                <a:latin typeface="Arial Black" panose="020B0A04020102020204" pitchFamily="34" charset="0"/>
              </a:rPr>
              <a:t>Se han presentado informes trimestrales al ministerio de educación nacional y mensual a la secretaria de educación municipal.</a:t>
            </a:r>
          </a:p>
          <a:p>
            <a:endParaRPr lang="es-CO" sz="17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666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8942"/>
          </a:xfrm>
          <a:prstGeom prst="rect">
            <a:avLst/>
          </a:prstGeom>
        </p:spPr>
      </p:pic>
      <p:sp>
        <p:nvSpPr>
          <p:cNvPr id="3" name="4 Rectángulo"/>
          <p:cNvSpPr/>
          <p:nvPr/>
        </p:nvSpPr>
        <p:spPr>
          <a:xfrm>
            <a:off x="2524578" y="1332760"/>
            <a:ext cx="6768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RECURSOS ASIGNADOS A LA VIGENCIA 2.020</a:t>
            </a:r>
            <a:endParaRPr lang="es-CO" sz="28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4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957251"/>
              </p:ext>
            </p:extLst>
          </p:nvPr>
        </p:nvGraphicFramePr>
        <p:xfrm>
          <a:off x="1696995" y="2286867"/>
          <a:ext cx="8798010" cy="2216898"/>
        </p:xfrm>
        <a:graphic>
          <a:graphicData uri="http://schemas.openxmlformats.org/drawingml/2006/table">
            <a:tbl>
              <a:tblPr firstRow="1" firstCol="1" bandRow="1"/>
              <a:tblGrid>
                <a:gridCol w="54119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60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RECURSOS DE BALANCE 2019</a:t>
                      </a:r>
                      <a:endParaRPr lang="es-CO" sz="24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$</a:t>
                      </a:r>
                      <a:r>
                        <a:rPr lang="es-CO" sz="2400" b="1" baseline="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 17.793.448,58</a:t>
                      </a:r>
                      <a:endParaRPr lang="es-CO" sz="24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RECURSOS PROPIOS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$ 810.000,00</a:t>
                      </a:r>
                      <a:endParaRPr lang="es-CO" sz="24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RECURSOS</a:t>
                      </a:r>
                      <a:r>
                        <a:rPr lang="es-CO" sz="2400" baseline="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DE GRATUIDAD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$84.321.132,00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GRATUIDAD</a:t>
                      </a:r>
                      <a:r>
                        <a:rPr lang="es-CO" sz="2400" baseline="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 COVID 19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aseline="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RENDIMIENTOS FINANCIEROS </a:t>
                      </a:r>
                      <a:endParaRPr lang="es-CO" sz="24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$25.885.987,00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4265897"/>
              </p:ext>
            </p:extLst>
          </p:nvPr>
        </p:nvGraphicFramePr>
        <p:xfrm>
          <a:off x="1696995" y="4573734"/>
          <a:ext cx="8798010" cy="394081"/>
        </p:xfrm>
        <a:graphic>
          <a:graphicData uri="http://schemas.openxmlformats.org/drawingml/2006/table">
            <a:tbl>
              <a:tblPr firstRow="1" firstCol="1" bandRow="1"/>
              <a:tblGrid>
                <a:gridCol w="54119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60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TOTAL INGRESOS 2020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$129.464.646,36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126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8942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2410696" y="1361801"/>
            <a:ext cx="73706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PRINCIPAL </a:t>
            </a:r>
            <a:endParaRPr lang="es-CO" sz="24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4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663493"/>
              </p:ext>
            </p:extLst>
          </p:nvPr>
        </p:nvGraphicFramePr>
        <p:xfrm>
          <a:off x="1779372" y="2192798"/>
          <a:ext cx="9111049" cy="3537512"/>
        </p:xfrm>
        <a:graphic>
          <a:graphicData uri="http://schemas.openxmlformats.org/drawingml/2006/table">
            <a:tbl>
              <a:tblPr firstRow="1" firstCol="1" bandRow="1"/>
              <a:tblGrid>
                <a:gridCol w="6377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3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75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CONCEPTO</a:t>
                      </a:r>
                      <a:endParaRPr lang="es-CO" sz="2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VALOR</a:t>
                      </a:r>
                      <a:endParaRPr lang="es-CO" sz="220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8337">
                <a:tc>
                  <a:txBody>
                    <a:bodyPr/>
                    <a:lstStyle/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400" b="1" kern="12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COMPRA Y EQUIPO</a:t>
                      </a:r>
                      <a:endParaRPr lang="es-CO" sz="2400" b="1" kern="1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+mn-ea"/>
                        <a:cs typeface="+mn-cs"/>
                      </a:endParaRP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Compra de 20 ventiladores e instalados y arreglos de fotocopiadora y cambio de unidad sanitaria</a:t>
                      </a:r>
                      <a:r>
                        <a:rPr lang="es-CO" sz="2000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Compra e instalación de 13 cámaras de seguridad sede principal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Compra de impresora para rectoría ,silla para escritorio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endParaRPr lang="es-CO" sz="28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$ 14.813.950,00</a:t>
                      </a:r>
                      <a:endParaRPr lang="es-CO" sz="24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1986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2553024" y="1172330"/>
            <a:ext cx="67732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PRINCIPAL </a:t>
            </a:r>
            <a:endParaRPr lang="es-CO" sz="22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4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366531"/>
              </p:ext>
            </p:extLst>
          </p:nvPr>
        </p:nvGraphicFramePr>
        <p:xfrm>
          <a:off x="1128584" y="2057579"/>
          <a:ext cx="10272584" cy="3377565"/>
        </p:xfrm>
        <a:graphic>
          <a:graphicData uri="http://schemas.openxmlformats.org/drawingml/2006/table">
            <a:tbl>
              <a:tblPr firstRow="1" firstCol="1" bandRow="1"/>
              <a:tblGrid>
                <a:gridCol w="74058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67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CONCEPTO</a:t>
                      </a:r>
                      <a:endParaRPr lang="es-CO" sz="24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VALOR</a:t>
                      </a:r>
                      <a:endParaRPr lang="es-CO" sz="240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7313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2400" b="1" kern="12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MANTENIMIENTO</a:t>
                      </a:r>
                      <a:r>
                        <a:rPr lang="es-CO" sz="2400" b="1" kern="1200" baseline="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s-CO" sz="2400" b="1" kern="12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DE INFRAESTRUCTURA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Mantenimientos y suministros para arreglos locativos eléctricos de las sedes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Ventiladores e instalados y arreglos  de fotocopiadora y cambio de unidad sanitaria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endParaRPr lang="es-CO" sz="2400" b="1" kern="1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+mn-ea"/>
                        <a:cs typeface="+mn-c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8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8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$3.193.762,00</a:t>
                      </a:r>
                      <a:endParaRPr lang="es-CO" sz="3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6055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2553024" y="1172330"/>
            <a:ext cx="67732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PRINCIPAL </a:t>
            </a:r>
            <a:endParaRPr lang="es-CO" sz="22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4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572494"/>
              </p:ext>
            </p:extLst>
          </p:nvPr>
        </p:nvGraphicFramePr>
        <p:xfrm>
          <a:off x="757881" y="1941771"/>
          <a:ext cx="10527957" cy="3767328"/>
        </p:xfrm>
        <a:graphic>
          <a:graphicData uri="http://schemas.openxmlformats.org/drawingml/2006/table">
            <a:tbl>
              <a:tblPr firstRow="1" firstCol="1" bandRow="1"/>
              <a:tblGrid>
                <a:gridCol w="77023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5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65838">
                <a:tc>
                  <a:txBody>
                    <a:bodyPr/>
                    <a:lstStyle/>
                    <a:p>
                      <a:pPr algn="just"/>
                      <a:r>
                        <a:rPr lang="es-CO" sz="2400" b="1" kern="12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MATERIALES Y SUMINISTROS </a:t>
                      </a: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–  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Suministros para arreglos locativos eléctricos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 Suministros de papelería,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s-CO" sz="2400" b="1" kern="12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SEGUROS GENERALES</a:t>
                      </a: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- 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compra de póliza de manejo de pagador y rector.</a:t>
                      </a:r>
                      <a:endParaRPr lang="es-CO" sz="28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SERVICIOS PUBLICOS</a:t>
                      </a:r>
                      <a:endParaRPr lang="es-CO" sz="2400" dirty="0">
                        <a:solidFill>
                          <a:schemeClr val="tx1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4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Pago servicios Telefónico e Internet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endParaRPr lang="es-CO" sz="2400" b="1" kern="1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+mn-ea"/>
                        <a:cs typeface="+mn-cs"/>
                      </a:endParaRP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endParaRPr lang="es-CO" sz="2400" b="1" kern="1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400" b="1" kern="1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$4.903.140,00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400" b="1" kern="1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$814.945,32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400" b="1" kern="1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400" b="1" kern="1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$1.665.714,00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9435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2553024" y="1172330"/>
            <a:ext cx="67732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PRINCIPAL </a:t>
            </a:r>
            <a:endParaRPr lang="es-CO" sz="22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6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223805"/>
              </p:ext>
            </p:extLst>
          </p:nvPr>
        </p:nvGraphicFramePr>
        <p:xfrm>
          <a:off x="733168" y="2024150"/>
          <a:ext cx="10577384" cy="3754902"/>
        </p:xfrm>
        <a:graphic>
          <a:graphicData uri="http://schemas.openxmlformats.org/drawingml/2006/table">
            <a:tbl>
              <a:tblPr firstRow="1" firstCol="1" bandRow="1"/>
              <a:tblGrid>
                <a:gridCol w="7809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7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7388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24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MANTENIMIENTO MOBILIARIO Y EQUIPO-  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Instalación De Reflector. 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Arreglo motobomba sede principal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s-CO" sz="24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Mantenimiento de impresoras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$ 2.557.400,00</a:t>
                      </a:r>
                      <a:endParaRPr lang="es-CO" sz="28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025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DOTACION INSTITUCIONAL D EMATERIAL Y MEDIOS PEDAGOGICOS PARA EL APRENDIZAJE COVID</a:t>
                      </a:r>
                      <a:r>
                        <a:rPr lang="es-CO" sz="2000" baseline="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19</a:t>
                      </a:r>
                      <a:endParaRPr lang="es-CO" sz="2000" dirty="0">
                        <a:solidFill>
                          <a:schemeClr val="tx1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Fotocopias guías para alumnos emergencia </a:t>
                      </a:r>
                      <a:r>
                        <a:rPr lang="es-CO" sz="2000" dirty="0" err="1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covid</a:t>
                      </a: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19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Compra de 12 uniformes anti fluidos y 12 tapabocas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Compra de cartillas escolares para básica primaria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endParaRPr lang="es-CO" sz="2000" dirty="0">
                        <a:solidFill>
                          <a:schemeClr val="tx1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200" b="1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200" b="1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$24.585.479,oo</a:t>
                      </a:r>
                      <a:endParaRPr lang="es-CO" sz="2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7684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2478884" y="908719"/>
            <a:ext cx="67732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PRINCIPAL </a:t>
            </a:r>
            <a:endParaRPr lang="es-CO" sz="22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4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310875"/>
              </p:ext>
            </p:extLst>
          </p:nvPr>
        </p:nvGraphicFramePr>
        <p:xfrm>
          <a:off x="115331" y="1620047"/>
          <a:ext cx="11549448" cy="4153770"/>
        </p:xfrm>
        <a:graphic>
          <a:graphicData uri="http://schemas.openxmlformats.org/drawingml/2006/table">
            <a:tbl>
              <a:tblPr firstRow="1" firstCol="1" bandRow="1"/>
              <a:tblGrid>
                <a:gridCol w="9019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0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482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PRESTACIÓN DE SERVICIOS PROFESIONALES –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Procesamiento de la información académica año 2.020, impresión de boletines  del año, Servicios de procesamiento de la información contable del año 2.020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Servicio de plataforma y pagina web, almacenamiento en internet y procesamiento de la información académica, comportamental y administrativa de la institución, servicio e impresión de boletines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000" b="1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000" b="1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$ 13.196.367,00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902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IMPUESTOS, TASAS Y CONTRIBUCIONES 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Gastos bancarios 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$ 14.574,00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39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8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IMPRESOS Y PUBLICACIONES </a:t>
                      </a:r>
                      <a:r>
                        <a:rPr lang="es-CO" sz="18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</a:p>
                    <a:p>
                      <a:pPr marL="285750" indent="-2857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18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Compra Combos, Pergaminos, Exaltaciones, Menciones De Honor De Graduación </a:t>
                      </a:r>
                      <a:r>
                        <a:rPr lang="es-CO" sz="18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O" sz="18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$6.813.904,00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0161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2553024" y="1172330"/>
            <a:ext cx="67732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2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PRINCIPAL </a:t>
            </a:r>
            <a:endParaRPr lang="es-CO" sz="22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4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714390"/>
              </p:ext>
            </p:extLst>
          </p:nvPr>
        </p:nvGraphicFramePr>
        <p:xfrm>
          <a:off x="1831889" y="2685260"/>
          <a:ext cx="8379941" cy="950468"/>
        </p:xfrm>
        <a:graphic>
          <a:graphicData uri="http://schemas.openxmlformats.org/drawingml/2006/table">
            <a:tbl>
              <a:tblPr firstRow="1" firstCol="1" bandRow="1"/>
              <a:tblGrid>
                <a:gridCol w="4700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92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8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8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TOTAL DESEMBOLSOS SEDE</a:t>
                      </a:r>
                      <a:r>
                        <a:rPr lang="es-CO" sz="2800" b="1" baseline="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 PRINCIPAL</a:t>
                      </a:r>
                      <a:endParaRPr lang="es-CO" sz="28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8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$ 72.559.236,31 </a:t>
                      </a:r>
                      <a:endParaRPr lang="es-CO" sz="3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0508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5903"/>
            <a:ext cx="12192000" cy="684894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334530" y="925023"/>
            <a:ext cx="86744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ESPIRITU SANTO  </a:t>
            </a:r>
            <a:endParaRPr lang="es-CO" sz="24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7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257069"/>
              </p:ext>
            </p:extLst>
          </p:nvPr>
        </p:nvGraphicFramePr>
        <p:xfrm>
          <a:off x="541121" y="1756020"/>
          <a:ext cx="10912338" cy="3862186"/>
        </p:xfrm>
        <a:graphic>
          <a:graphicData uri="http://schemas.openxmlformats.org/drawingml/2006/table">
            <a:tbl>
              <a:tblPr firstRow="1" firstCol="1" bandRow="1"/>
              <a:tblGrid>
                <a:gridCol w="8171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0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7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CONCEPTO</a:t>
                      </a:r>
                      <a:endParaRPr lang="es-CO" sz="22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VALOR</a:t>
                      </a:r>
                      <a:endParaRPr lang="es-CO" sz="220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89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MANTENIMIENTO 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Mantenimiento de inodoro, lavamanos tanque de agua baños sede espíritu santo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Mantenimientos</a:t>
                      </a:r>
                      <a:r>
                        <a:rPr lang="es-CO" sz="2000" baseline="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eléctricos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$ 3.223.984,00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85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MATERIALES Y SUMINISTROS 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Suministros para arreglos locativos eléctricos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 Suministros de papelería,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000" b="1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$ 276.778,00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616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SEGUROS GENERALES- 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pólizas de manejo de rector y pagador 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$ 46.003,02 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9649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1994360" y="971984"/>
            <a:ext cx="73706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ESPIRITU SANTO  </a:t>
            </a:r>
            <a:endParaRPr lang="es-CO" sz="24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4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622117"/>
              </p:ext>
            </p:extLst>
          </p:nvPr>
        </p:nvGraphicFramePr>
        <p:xfrm>
          <a:off x="1136823" y="1868883"/>
          <a:ext cx="10190204" cy="4134781"/>
        </p:xfrm>
        <a:graphic>
          <a:graphicData uri="http://schemas.openxmlformats.org/drawingml/2006/table">
            <a:tbl>
              <a:tblPr firstRow="1" firstCol="1" bandRow="1"/>
              <a:tblGrid>
                <a:gridCol w="7776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3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516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SERVICIOS PUBLICOS 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Pago servicios Telefónico e Internet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$ 544.911,oo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65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PRESTACIÓN DE SERVICIOS PROFESIONALES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Procesamiento de la información académica año 2.020, impresión de boletines  del año, Servicios de procesamiento de la información contable del año 2.020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Servicio de plataforma y pagina web, almacenamiento en internet y procesamiento de la información académica, comportamental y administrativa de la institución, servicio e impresión de boletines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2000" b="1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 744.925,00 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6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TOTAL DESEMBOLSOS</a:t>
                      </a:r>
                      <a:endParaRPr lang="es-CO" sz="2000" dirty="0">
                        <a:solidFill>
                          <a:schemeClr val="tx1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684655" algn="l"/>
                        </a:tabLst>
                      </a:pPr>
                      <a:r>
                        <a:rPr lang="es-CO" sz="2000" b="1" kern="12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$ 5.221.240,48 </a:t>
                      </a:r>
                      <a:endParaRPr lang="es-CO" sz="2400" dirty="0">
                        <a:solidFill>
                          <a:schemeClr val="tx1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1677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4" name="5 Rectángulo"/>
          <p:cNvSpPr/>
          <p:nvPr/>
        </p:nvSpPr>
        <p:spPr>
          <a:xfrm>
            <a:off x="1961408" y="939033"/>
            <a:ext cx="73706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PERPETUO SOCORRO   </a:t>
            </a:r>
            <a:endParaRPr lang="es-CO" sz="24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6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062609"/>
              </p:ext>
            </p:extLst>
          </p:nvPr>
        </p:nvGraphicFramePr>
        <p:xfrm>
          <a:off x="1018164" y="2098650"/>
          <a:ext cx="10139196" cy="2629544"/>
        </p:xfrm>
        <a:graphic>
          <a:graphicData uri="http://schemas.openxmlformats.org/drawingml/2006/table">
            <a:tbl>
              <a:tblPr firstRow="1" firstCol="1" bandRow="1"/>
              <a:tblGrid>
                <a:gridCol w="77518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73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55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CONCEPTO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VALOR</a:t>
                      </a:r>
                      <a:endParaRPr lang="es-CO" sz="200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76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MANTENIMIENTO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Mantenimiento eléctricos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$ 456.253,65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42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SEGUROS GENERALES- 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pólizas de manejo de rector y pagador 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$ 352.851,66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08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SERVICIOS PUBLICOS -  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Pago servicios Telefónico e Internet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$ 248.006,oo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351746"/>
              </p:ext>
            </p:extLst>
          </p:nvPr>
        </p:nvGraphicFramePr>
        <p:xfrm>
          <a:off x="1024821" y="4750292"/>
          <a:ext cx="10132539" cy="960120"/>
        </p:xfrm>
        <a:graphic>
          <a:graphicData uri="http://schemas.openxmlformats.org/drawingml/2006/table">
            <a:tbl>
              <a:tblPr firstRow="1" firstCol="1" bandRow="1"/>
              <a:tblGrid>
                <a:gridCol w="77518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0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MATERIALES Y SUMINISTROS 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Suministros para arreglos locativos eléctricos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kern="12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 Suministros de papelería,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$ 2.122.941,00</a:t>
                      </a:r>
                      <a:endParaRPr lang="es-CO" sz="20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276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1984926" y="1054934"/>
            <a:ext cx="73706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INFORME DETALLADO DE DESEMBOLSOS</a:t>
            </a:r>
          </a:p>
          <a:p>
            <a:pPr algn="ctr"/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SEDE PERPETUO SOCORRO   </a:t>
            </a:r>
            <a:endParaRPr lang="es-CO" sz="24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4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536664"/>
              </p:ext>
            </p:extLst>
          </p:nvPr>
        </p:nvGraphicFramePr>
        <p:xfrm>
          <a:off x="222422" y="1885931"/>
          <a:ext cx="11755394" cy="4076836"/>
        </p:xfrm>
        <a:graphic>
          <a:graphicData uri="http://schemas.openxmlformats.org/drawingml/2006/table">
            <a:tbl>
              <a:tblPr firstRow="1" firstCol="1" bandRow="1"/>
              <a:tblGrid>
                <a:gridCol w="90039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14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225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IMPRESOS Y PUBLICACIONES </a:t>
                      </a: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</a:p>
                    <a:p>
                      <a:pPr marL="285750" indent="-2857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Compra Combos, Pergaminos, Exaltaciones, Menciones De Honor De Graduación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$ 2.950.256,00</a:t>
                      </a:r>
                      <a:endParaRPr lang="es-CO" sz="24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32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PRESTACIÓN DE SERVICIOS PROFESIONALES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Procesamiento de la información académica año 2.020, impresión de boletines  del año, Servicios de procesamiento de la información contable del año 2.020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s-CO" sz="20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Servicio de plataforma y pagina web, almacenamiento en internet y procesamiento de la información académica, comportamental y administrativa de la institución, servicio e impresión de boletines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$ 5.713.709,00</a:t>
                      </a:r>
                      <a:endParaRPr lang="es-CO" sz="24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7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4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TOTAL DESEMBOLSOS</a:t>
                      </a:r>
                      <a:endParaRPr lang="es-CO" sz="2400" dirty="0">
                        <a:solidFill>
                          <a:schemeClr val="tx1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800" b="1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s-CO" sz="1600" b="1" kern="12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s-CO" sz="2000" b="1" kern="12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+mn-ea"/>
                          <a:cs typeface="+mn-cs"/>
                        </a:rPr>
                        <a:t>$ 11.844.017,37</a:t>
                      </a:r>
                      <a:endParaRPr lang="es-CO" sz="2000" dirty="0">
                        <a:solidFill>
                          <a:schemeClr val="tx1"/>
                        </a:solidFill>
                        <a:effectLst/>
                        <a:latin typeface="Bodoni MT Black" panose="02070A030806060202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1975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8942"/>
          </a:xfrm>
          <a:prstGeom prst="rect">
            <a:avLst/>
          </a:prstGeom>
        </p:spPr>
      </p:pic>
      <p:sp>
        <p:nvSpPr>
          <p:cNvPr id="3" name="7 Rectángulo"/>
          <p:cNvSpPr/>
          <p:nvPr/>
        </p:nvSpPr>
        <p:spPr>
          <a:xfrm>
            <a:off x="1573800" y="1220146"/>
            <a:ext cx="82830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dirty="0">
                <a:solidFill>
                  <a:schemeClr val="tx2"/>
                </a:solidFill>
                <a:latin typeface="Bodoni MT Black" panose="02070A03080606020203" pitchFamily="18" charset="0"/>
              </a:rPr>
              <a:t>SALDO DISPONIBLE A DICIEMBRE 31 DE 2.020</a:t>
            </a:r>
            <a:endParaRPr lang="es-CO" sz="2400" dirty="0">
              <a:solidFill>
                <a:schemeClr val="tx2"/>
              </a:solidFill>
              <a:latin typeface="Bodoni MT Black" panose="02070A03080606020203" pitchFamily="18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409881"/>
              </p:ext>
            </p:extLst>
          </p:nvPr>
        </p:nvGraphicFramePr>
        <p:xfrm>
          <a:off x="378941" y="1681811"/>
          <a:ext cx="10438689" cy="4268854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79500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8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SALDO A DICIEMBRE 31 DE 2019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$17.993.448,58</a:t>
                      </a: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GRATUIDAD AÑO 2.020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$84.321.132,00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GRATUIDAD COVID 19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$25.885.987,00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33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 INGRESOS PROPIOS  A 31 DE DICIEMBRE  DE 2.020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$810.000,00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RENDIMIENTOS FINANCIEROS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$654.078,78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26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</a:rPr>
                        <a:t> TOTAL INGRESOS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dirty="0">
                          <a:solidFill>
                            <a:schemeClr val="tx1"/>
                          </a:solidFill>
                          <a:effectLst/>
                          <a:latin typeface="Bodoni MT Black" panose="02070A03080606020203" pitchFamily="18" charset="0"/>
                          <a:ea typeface="Calibri"/>
                          <a:cs typeface="Times New Roman"/>
                        </a:rPr>
                        <a:t>$129.464.646,36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DESEMBOLSOS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 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SEDE PRINCIPAL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$72.559.236,31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ESCUELA URBANA No. 04 ESPIRITU SANTO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$5.221.240,48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ESCUELA URBANA No. 08 PERPETUO SOCORRO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$11.844.017,37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 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6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TOTAL DESEMBOLSOS</a:t>
                      </a: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16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43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8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</a:rPr>
                        <a:t>DISPONIBLE A  DICIEMBRE 31  DE 2.020</a:t>
                      </a:r>
                      <a:endParaRPr lang="es-CO" sz="1800" dirty="0">
                        <a:solidFill>
                          <a:schemeClr val="tx2"/>
                        </a:solidFill>
                        <a:effectLst/>
                        <a:latin typeface="Bodoni MT Black" panose="02070A030806060202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800" dirty="0">
                          <a:solidFill>
                            <a:schemeClr val="tx2"/>
                          </a:solidFill>
                          <a:effectLst/>
                          <a:latin typeface="Bodoni MT Black" panose="02070A030806060202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$89.623.784,17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4284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187516" y="1333156"/>
            <a:ext cx="8240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INSTALACION  CIRCUITO CERRADO- CAMARAS DE SEGURIDAD</a:t>
            </a:r>
            <a:endParaRPr lang="es-CO" dirty="0">
              <a:latin typeface="Bodoni MT Black" panose="02070A03080606020203" pitchFamily="18" charset="0"/>
            </a:endParaRPr>
          </a:p>
        </p:txBody>
      </p:sp>
      <p:pic>
        <p:nvPicPr>
          <p:cNvPr id="4" name="Imagen 3" descr="C:\Users\Diego Z@hel\Documents\ARBOLEDAS 2020\DOCUMENTOS DIEGO\AGOSTO\CONTRATO  CAMARAS GORILA\evidencias\20200818_08364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02" r="8789"/>
          <a:stretch/>
        </p:blipFill>
        <p:spPr bwMode="auto">
          <a:xfrm>
            <a:off x="856666" y="2081319"/>
            <a:ext cx="4333172" cy="24753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n 5" descr="C:\Users\Diego Z@hel\Documents\ARBOLEDAS 2020\DOCUMENTOS DIEGO\AGOSTO\CONTRATO  CAMARAS GORILA\evidencias\20200818_09435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017" y="2081319"/>
            <a:ext cx="4668929" cy="2475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2287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507" y="1571378"/>
            <a:ext cx="2376483" cy="39699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3833" y="1571378"/>
            <a:ext cx="2658086" cy="396999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4782" y="2500698"/>
            <a:ext cx="4100215" cy="184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409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958" y="1537894"/>
            <a:ext cx="4358286" cy="1963831"/>
          </a:xfrm>
          <a:prstGeom prst="rect">
            <a:avLst/>
          </a:prstGeom>
        </p:spPr>
      </p:pic>
      <p:pic>
        <p:nvPicPr>
          <p:cNvPr id="4" name="Imagen 3" descr="C:\Users\Diego Z@hel\Documents\ARBOLEDAS 2020\DOCUMENTOS DIEGO\AGOSTO\CONTRATO  CAMARAS GORILA\evidencias\20200821_12003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219" y="3757742"/>
            <a:ext cx="5610225" cy="196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7850" y="1558215"/>
            <a:ext cx="4313189" cy="194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3894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348" y="1628511"/>
            <a:ext cx="5614903" cy="253005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5196" y="3070132"/>
            <a:ext cx="5614903" cy="253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637560" y="1510089"/>
            <a:ext cx="6175473" cy="390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O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ARREGLO IMPRESORAS Y  COMPRA DE TINTA</a:t>
            </a:r>
            <a:endParaRPr lang="es-CO" sz="1600" dirty="0">
              <a:effectLst/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91" y="2289468"/>
            <a:ext cx="4165011" cy="2243046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211" y="2427356"/>
            <a:ext cx="5612130" cy="3156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66598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2030" y="1466885"/>
            <a:ext cx="4866910" cy="4111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809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4141"/>
            <a:ext cx="12192000" cy="684894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579126" y="1024056"/>
            <a:ext cx="6506525" cy="390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O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DIPLOMAS, MENCIONES Y MEDALLAS DE GRADO</a:t>
            </a:r>
            <a:endParaRPr lang="es-CO" sz="1600" dirty="0">
              <a:effectLst/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45" y="1779373"/>
            <a:ext cx="3169679" cy="3458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n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49301" y="825714"/>
            <a:ext cx="3439322" cy="53840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46019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488927" y="1188813"/>
            <a:ext cx="4435873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352550" algn="l"/>
              </a:tabLst>
            </a:pPr>
            <a:r>
              <a:rPr lang="es-CO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ARREGLO  MOTOBOMBA</a:t>
            </a:r>
            <a:endParaRPr lang="es-CO" sz="1600" dirty="0">
              <a:effectLst/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49" y="2051222"/>
            <a:ext cx="3769892" cy="3220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n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460" y="2108887"/>
            <a:ext cx="4363016" cy="31623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09950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7665"/>
            <a:ext cx="12192000" cy="684894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036787" y="1134813"/>
            <a:ext cx="5242239" cy="37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352550" algn="l"/>
              </a:tabLst>
            </a:pPr>
            <a:r>
              <a:rPr lang="es-CO" sz="1600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GUIAS PARA ALUMNOS POR PANDEMIA</a:t>
            </a:r>
            <a:endParaRPr lang="es-CO" sz="1600" dirty="0">
              <a:effectLst/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573" y="2018269"/>
            <a:ext cx="3254549" cy="205946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8875" y="3616411"/>
            <a:ext cx="3671104" cy="217335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/>
          <a:srcRect t="8435" b="18280"/>
          <a:stretch/>
        </p:blipFill>
        <p:spPr>
          <a:xfrm>
            <a:off x="8401911" y="1598140"/>
            <a:ext cx="2850976" cy="3715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6382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479589" y="1136630"/>
            <a:ext cx="6096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019550" algn="l"/>
              </a:tabLst>
            </a:pPr>
            <a:r>
              <a:rPr lang="es-CO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FIRMAS DE ENTREGA DE GUIAS  A PADRES DE FAMILIA</a:t>
            </a:r>
            <a:endParaRPr lang="es-CO" sz="1600" dirty="0">
              <a:effectLst/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691" y="1963161"/>
            <a:ext cx="6681795" cy="375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3457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0" y="0"/>
            <a:ext cx="12192000" cy="684894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195396" y="1295905"/>
            <a:ext cx="6647910" cy="423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3638550" algn="l"/>
              </a:tabLst>
            </a:pPr>
            <a:r>
              <a:rPr lang="es-CO" sz="2000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COMPRA E INSTALACION DE VENTILADORES</a:t>
            </a:r>
            <a:endParaRPr lang="es-CO" dirty="0">
              <a:effectLst/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318" y="2015590"/>
            <a:ext cx="2884769" cy="259234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0527" y="3424471"/>
            <a:ext cx="3387608" cy="241288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8633" y="2015590"/>
            <a:ext cx="3535888" cy="219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353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7665"/>
            <a:ext cx="12192000" cy="684894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100929" y="1126576"/>
            <a:ext cx="4886274" cy="390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3638550" algn="l"/>
              </a:tabLst>
            </a:pPr>
            <a:r>
              <a:rPr lang="es-CO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MANTENIMIENTO SEDES PRIMARIA</a:t>
            </a:r>
            <a:endParaRPr lang="es-CO" sz="1600" dirty="0">
              <a:effectLst/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921" y="1911178"/>
            <a:ext cx="3778201" cy="173936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4122" y="3650545"/>
            <a:ext cx="3375863" cy="214061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7203" y="1742067"/>
            <a:ext cx="3672425" cy="275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570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F9065C-E088-4E84-ADAD-7F0786E1D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0681" y="-225468"/>
            <a:ext cx="12392681" cy="696167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430162" y="1186058"/>
            <a:ext cx="6096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3638550" algn="l"/>
              </a:tabLst>
            </a:pPr>
            <a:r>
              <a:rPr lang="es-CO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COMPRA TRAJES ANTIFLUIDOS PERSONAL ADMINISTRATIVO</a:t>
            </a:r>
            <a:endParaRPr lang="es-CO" sz="1600" dirty="0">
              <a:effectLst/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6216" y="2035539"/>
            <a:ext cx="2500658" cy="333421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279" y="2035540"/>
            <a:ext cx="2632463" cy="3334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7071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47F1A6-74DE-438A-BAB9-56F1DAE1BF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9BF1667-3D7B-4785-92A1-D3DBFB1F8D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D132958-6AB9-4C9F-AA7A-9ACE00948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5291"/>
            <a:ext cx="12192000" cy="6848942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D8155280-E623-4F75-B42B-7BA1827C77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09" t="10959" r="16666" b="12146"/>
          <a:stretch/>
        </p:blipFill>
        <p:spPr>
          <a:xfrm>
            <a:off x="839244" y="1302707"/>
            <a:ext cx="10609545" cy="453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4231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C4A24F-012F-4A6A-86B8-31AD1597AC0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7694465-9C3C-40FC-A2A1-0DB1C7F6ED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6A9AF42-5135-4BE7-BB5E-230C8D8C24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5291"/>
            <a:ext cx="12192000" cy="6848942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ADE1E964-7166-4B06-A4CB-5E57DD89F7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23" t="15325" r="1218" b="11003"/>
          <a:stretch/>
        </p:blipFill>
        <p:spPr>
          <a:xfrm>
            <a:off x="152400" y="1295401"/>
            <a:ext cx="11887200" cy="461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7234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65086A-C592-4482-8E22-65F738458FA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18FBEAF-D2DE-4A06-82A0-6FC185748D4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3F0C46B-185B-42EE-9902-84201374A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5291"/>
            <a:ext cx="12192000" cy="684894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A247C3F-9250-4203-B45E-759DB6B36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77109"/>
            <a:ext cx="12192000" cy="684894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F18CD85-3940-45D9-9925-8BD7AA505C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t="18264" r="-153" b="14521"/>
          <a:stretch/>
        </p:blipFill>
        <p:spPr>
          <a:xfrm>
            <a:off x="609600" y="1503123"/>
            <a:ext cx="11582400" cy="453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858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A43137-4D84-401C-8F83-AFC5C1F4C1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E46770B-EB66-4132-B3D9-E9DC229BA2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EE2CD0F-CA04-430D-93FE-FAD79743C9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5291"/>
            <a:ext cx="12192000" cy="684894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F236D8B-331B-4387-9F02-3E74BC4219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366" r="1674" b="16366"/>
          <a:stretch/>
        </p:blipFill>
        <p:spPr>
          <a:xfrm>
            <a:off x="609600" y="1122362"/>
            <a:ext cx="10789085" cy="461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390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ED28F516-9D3E-4DE5-BD6A-E21040245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5291"/>
            <a:ext cx="12192000" cy="684894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960F901-A47C-4A26-98D0-94D2CA53E7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t="15707" r="-3462"/>
          <a:stretch/>
        </p:blipFill>
        <p:spPr>
          <a:xfrm>
            <a:off x="609600" y="1077238"/>
            <a:ext cx="11352756" cy="578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5578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ED28F516-9D3E-4DE5-BD6A-E21040245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5291"/>
            <a:ext cx="12192000" cy="684894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F3F2389-A8EC-4EAE-B073-1DEFC95308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7299" y="3082203"/>
            <a:ext cx="2408793" cy="214115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2D9C408-4B2C-4987-9663-E2B406799400}"/>
              </a:ext>
            </a:extLst>
          </p:cNvPr>
          <p:cNvSpPr/>
          <p:nvPr/>
        </p:nvSpPr>
        <p:spPr>
          <a:xfrm>
            <a:off x="2339546" y="1386090"/>
            <a:ext cx="6096000" cy="14187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3638550" algn="l"/>
              </a:tabLst>
            </a:pPr>
            <a:r>
              <a:rPr lang="es-CO" sz="8000" dirty="0"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GRACIAS</a:t>
            </a:r>
            <a:endParaRPr lang="es-CO" sz="7200" dirty="0">
              <a:effectLst/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8068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910</Words>
  <Application>Microsoft Office PowerPoint</Application>
  <PresentationFormat>Panorámica</PresentationFormat>
  <Paragraphs>185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40" baseType="lpstr">
      <vt:lpstr>Arial</vt:lpstr>
      <vt:lpstr>Arial Black</vt:lpstr>
      <vt:lpstr>Bodoni MT Black</vt:lpstr>
      <vt:lpstr>Calibri</vt:lpstr>
      <vt:lpstr>Calibri Light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Yeiner Rey</dc:creator>
  <cp:lastModifiedBy>zulima clavijo luna</cp:lastModifiedBy>
  <cp:revision>16</cp:revision>
  <dcterms:created xsi:type="dcterms:W3CDTF">2021-02-17T16:16:03Z</dcterms:created>
  <dcterms:modified xsi:type="dcterms:W3CDTF">2021-02-25T21:45:26Z</dcterms:modified>
</cp:coreProperties>
</file>